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9"/>
  </p:notesMasterIdLst>
  <p:handoutMasterIdLst>
    <p:handoutMasterId r:id="rId10"/>
  </p:handoutMasterIdLst>
  <p:sldIdLst>
    <p:sldId id="420" r:id="rId2"/>
    <p:sldId id="503" r:id="rId3"/>
    <p:sldId id="504" r:id="rId4"/>
    <p:sldId id="506" r:id="rId5"/>
    <p:sldId id="507" r:id="rId6"/>
    <p:sldId id="505" r:id="rId7"/>
    <p:sldId id="297" r:id="rId8"/>
  </p:sldIdLst>
  <p:sldSz cx="12192000" cy="6858000"/>
  <p:notesSz cx="6858000" cy="9144000"/>
  <p:embeddedFontLst>
    <p:embeddedFont>
      <p:font typeface="Cambria Math" panose="02040503050406030204" pitchFamily="18" charset="0"/>
      <p:regular r:id="rId11"/>
    </p:embeddedFont>
    <p:embeddedFont>
      <p:font typeface="Pretendard" panose="02000503000000020004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98"/>
    <a:srgbClr val="C91CD5"/>
    <a:srgbClr val="13C1D5"/>
    <a:srgbClr val="E2F0D9"/>
    <a:srgbClr val="FFFFFF"/>
    <a:srgbClr val="5B9BD5"/>
    <a:srgbClr val="BFBFBF"/>
    <a:srgbClr val="E8D5D2"/>
    <a:srgbClr val="F0DBDB"/>
    <a:srgbClr val="B9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7840"/>
  </p:normalViewPr>
  <p:slideViewPr>
    <p:cSldViewPr snapToGrid="0">
      <p:cViewPr varScale="1">
        <p:scale>
          <a:sx n="159" d="100"/>
          <a:sy n="159" d="100"/>
        </p:scale>
        <p:origin x="119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R3D2</c:v>
                </c:pt>
                <c:pt idx="1">
                  <c:v>R3D3</c:v>
                </c:pt>
                <c:pt idx="2">
                  <c:v>R3D4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1127021</c:v>
                </c:pt>
                <c:pt idx="1">
                  <c:v>2671306</c:v>
                </c:pt>
                <c:pt idx="2">
                  <c:v>6054232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B7-4D65-B63D-EC723C4B7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885056"/>
        <c:axId val="365835056"/>
      </c:lineChart>
      <c:catAx>
        <c:axId val="36588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5835056"/>
        <c:crosses val="autoZero"/>
        <c:auto val="1"/>
        <c:lblAlgn val="ctr"/>
        <c:lblOffset val="100"/>
        <c:noMultiLvlLbl val="0"/>
      </c:catAx>
      <c:valAx>
        <c:axId val="36583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588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482557468777943"/>
          <c:y val="0.20866796858794806"/>
          <c:w val="0.56697888725447776"/>
          <c:h val="8.4944985887316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R2D2</c:v>
                </c:pt>
                <c:pt idx="1">
                  <c:v>R2D3</c:v>
                </c:pt>
                <c:pt idx="2">
                  <c:v>R2D4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544984</c:v>
                </c:pt>
                <c:pt idx="1">
                  <c:v>1271868</c:v>
                </c:pt>
                <c:pt idx="2">
                  <c:v>2834160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12-489B-B9E2-0CD422C90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107455"/>
        <c:axId val="987819167"/>
      </c:lineChart>
      <c:catAx>
        <c:axId val="98810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7819167"/>
        <c:crosses val="autoZero"/>
        <c:auto val="1"/>
        <c:lblAlgn val="ctr"/>
        <c:lblOffset val="100"/>
        <c:noMultiLvlLbl val="0"/>
      </c:catAx>
      <c:valAx>
        <c:axId val="987819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10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024682010902484"/>
          <c:y val="0.22037604116570605"/>
          <c:w val="0.56697888725447776"/>
          <c:h val="8.4944985887316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R2D2</c:v>
                </c:pt>
                <c:pt idx="1">
                  <c:v>R3D2</c:v>
                </c:pt>
                <c:pt idx="2">
                  <c:v>R4D2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544984</c:v>
                </c:pt>
                <c:pt idx="1">
                  <c:v>1127021</c:v>
                </c:pt>
                <c:pt idx="2">
                  <c:v>1938840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E3-4041-BF75-413C0F2F3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9398335"/>
        <c:axId val="788630719"/>
      </c:lineChart>
      <c:catAx>
        <c:axId val="78939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8630719"/>
        <c:crosses val="autoZero"/>
        <c:auto val="1"/>
        <c:lblAlgn val="ctr"/>
        <c:lblOffset val="100"/>
        <c:noMultiLvlLbl val="0"/>
      </c:catAx>
      <c:valAx>
        <c:axId val="78863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939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037676483100166"/>
          <c:y val="0.23442111878162294"/>
          <c:w val="0.55137694944095295"/>
          <c:h val="7.48025991306525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R2D4</c:v>
                </c:pt>
                <c:pt idx="1">
                  <c:v>R3D4</c:v>
                </c:pt>
                <c:pt idx="2">
                  <c:v>R4D4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2834160</c:v>
                </c:pt>
                <c:pt idx="1">
                  <c:v>6054232</c:v>
                </c:pt>
                <c:pt idx="2">
                  <c:v>10481996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93-499D-A0EF-4240E29CE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4784232"/>
        <c:axId val="614780272"/>
      </c:lineChart>
      <c:catAx>
        <c:axId val="614784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4780272"/>
        <c:crosses val="autoZero"/>
        <c:auto val="1"/>
        <c:lblAlgn val="ctr"/>
        <c:lblOffset val="100"/>
        <c:noMultiLvlLbl val="0"/>
      </c:catAx>
      <c:valAx>
        <c:axId val="61478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4784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38608635459028"/>
          <c:y val="0.22630313794538451"/>
          <c:w val="0.49533039139338353"/>
          <c:h val="7.32587724234984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R4D2</c:v>
                </c:pt>
                <c:pt idx="1">
                  <c:v>R4D3</c:v>
                </c:pt>
                <c:pt idx="2">
                  <c:v>R4D4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1938840</c:v>
                </c:pt>
                <c:pt idx="1">
                  <c:v>4649130</c:v>
                </c:pt>
                <c:pt idx="2">
                  <c:v>10481996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E2-4166-813E-00F806F64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7860512"/>
        <c:axId val="617860872"/>
      </c:lineChart>
      <c:catAx>
        <c:axId val="61786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7860872"/>
        <c:crosses val="autoZero"/>
        <c:auto val="1"/>
        <c:lblAlgn val="ctr"/>
        <c:lblOffset val="100"/>
        <c:noMultiLvlLbl val="0"/>
      </c:catAx>
      <c:valAx>
        <c:axId val="61786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786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350689336909809"/>
          <c:y val="0.22818142288421148"/>
          <c:w val="0.49533039139338353"/>
          <c:h val="7.49782845737308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R2D3</c:v>
                </c:pt>
                <c:pt idx="1">
                  <c:v>R3D3</c:v>
                </c:pt>
                <c:pt idx="2">
                  <c:v>R4D3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1271868</c:v>
                </c:pt>
                <c:pt idx="1">
                  <c:v>2671306</c:v>
                </c:pt>
                <c:pt idx="2">
                  <c:v>4649130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15-4A02-A436-ED2B7065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4007343"/>
        <c:axId val="1313945343"/>
      </c:lineChart>
      <c:catAx>
        <c:axId val="1314007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3945343"/>
        <c:crosses val="autoZero"/>
        <c:auto val="1"/>
        <c:lblAlgn val="ctr"/>
        <c:lblOffset val="100"/>
        <c:noMultiLvlLbl val="0"/>
      </c:catAx>
      <c:valAx>
        <c:axId val="131394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400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233480430330824"/>
          <c:y val="0.23832380964087563"/>
          <c:w val="0.49533039139338353"/>
          <c:h val="7.48025991306525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R2D2</c:v>
                </c:pt>
                <c:pt idx="1">
                  <c:v>R3D3</c:v>
                </c:pt>
                <c:pt idx="2">
                  <c:v>R4D4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544984</c:v>
                </c:pt>
                <c:pt idx="1">
                  <c:v>2671306</c:v>
                </c:pt>
                <c:pt idx="2">
                  <c:v>10481996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0B-4F0D-AA10-2F69FEAEA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783775"/>
        <c:axId val="1491536448"/>
      </c:lineChart>
      <c:catAx>
        <c:axId val="98878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1536448"/>
        <c:crosses val="autoZero"/>
        <c:auto val="1"/>
        <c:lblAlgn val="ctr"/>
        <c:lblOffset val="100"/>
        <c:noMultiLvlLbl val="0"/>
      </c:catAx>
      <c:valAx>
        <c:axId val="149153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783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63127643169233"/>
          <c:y val="0.21647736546267735"/>
          <c:w val="0.40126171172223651"/>
          <c:h val="7.14561652151552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66EB-F900-8C43-8CF7-C231870CE53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04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6.xml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openxmlformats.org/officeDocument/2006/relationships/chart" Target="../charts/chart1.xml"/><Relationship Id="rId21" Type="http://schemas.openxmlformats.org/officeDocument/2006/relationships/image" Target="../media/image10.png"/><Relationship Id="rId7" Type="http://schemas.openxmlformats.org/officeDocument/2006/relationships/chart" Target="../charts/chart3.xml"/><Relationship Id="rId12" Type="http://schemas.openxmlformats.org/officeDocument/2006/relationships/chart" Target="../charts/chart6.xml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chart" Target="../charts/chart1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11" Type="http://schemas.openxmlformats.org/officeDocument/2006/relationships/chart" Target="../charts/chart5.xml"/><Relationship Id="rId24" Type="http://schemas.openxmlformats.org/officeDocument/2006/relationships/image" Target="../media/image13.png"/><Relationship Id="rId5" Type="http://schemas.openxmlformats.org/officeDocument/2006/relationships/chart" Target="../charts/chart2.xml"/><Relationship Id="rId15" Type="http://schemas.openxmlformats.org/officeDocument/2006/relationships/chart" Target="../charts/chart7.xml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chart" Target="../charts/chart5.xml"/><Relationship Id="rId19" Type="http://schemas.openxmlformats.org/officeDocument/2006/relationships/image" Target="../media/image8.png"/><Relationship Id="rId4" Type="http://schemas.openxmlformats.org/officeDocument/2006/relationships/chart" Target="../charts/chart2.xml"/><Relationship Id="rId9" Type="http://schemas.openxmlformats.org/officeDocument/2006/relationships/chart" Target="../charts/chart4.xml"/><Relationship Id="rId14" Type="http://schemas.openxmlformats.org/officeDocument/2006/relationships/chart" Target="../charts/chart7.xml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003E9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NV Sieve on Grover</a:t>
            </a:r>
            <a:endParaRPr kumimoji="1" lang="ko-KR" altLang="en-US" sz="4000" b="1" dirty="0">
              <a:solidFill>
                <a:srgbClr val="003E9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https://youtu.be/t6ChS6ljzDY</a:t>
            </a:r>
            <a:endParaRPr kumimoji="1"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저번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이후 진행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5BA8D-F99A-0ECF-B5F4-210C811D5883}"/>
              </a:ext>
            </a:extLst>
          </p:cNvPr>
          <p:cNvSpPr txBox="1"/>
          <p:nvPr/>
        </p:nvSpPr>
        <p:spPr>
          <a:xfrm>
            <a:off x="411920" y="1063878"/>
            <a:ext cx="11368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저번 발표에서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Overflow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대충 해결한 점을 개선</a:t>
            </a:r>
            <a:endParaRPr kumimoji="1"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당시 시간상 간단하게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배로 하여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overflow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해결함으로써 기존의 구현물을 일부 재활용 하였음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이는 자원 낭비이며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생각해보니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큐비트만 더 있어도 범위 커버 가능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변경 완료하였으며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상 다른 점은 딱히 없고 약간의 수정 및 스케일링 거침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자원과 큐비트를 많이 아낌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이외에도 최적화 가능 지점을 찾아 봐야 할 것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 나중에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..)</a:t>
            </a:r>
          </a:p>
          <a:p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양자 비용 </a:t>
            </a:r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증가량의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경향을 보기 위한 추가 구현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R2D2 (Rank=2,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Dimension=2)~R4D4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Rank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Dimension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증가시키며 오라클 비용 측정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Grover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일부 실행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최대 범위에서의 공격 비용이 궁금해서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R4D4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Grover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돌려 두고 학술대회에 다녀왔더니 커널이 끊김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 시간이 비교적 짧은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R2D2,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R3D3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우선 실행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(iteration=1)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R2D2 : 1.3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R3D3 : 539.9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R4D4 :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이대로라면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최소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이상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..? (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그래서 런타임이 끊긴 것으로 보임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C50FCA-A2E2-BAAF-AB56-82496ABC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429" y="1969798"/>
            <a:ext cx="2050771" cy="2612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31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24F9-8352-972C-C68D-CDCA6E12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Overflow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해결 방식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7145A-003F-01FE-E28D-277E9C088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Overflow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해결 방식을 수정함으로써 양자 비용이 전반적으로 감소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구현의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R4D4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큐비트 수를 포함한 모든 양자 비용이 지난 구현의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R2D4 (</a:t>
            </a:r>
            <a:r>
              <a:rPr lang="en-US" altLang="ko-KR" sz="1800" i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ExDim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)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적음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오라클을 더욱 최적화 한다면 양자 비용을 더 많이 감소시킬 수 있을 것으로 보임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endParaRPr lang="ko-KR" altLang="en-US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C9F2D3-8CF0-FED9-01A5-BF3ADE9F360C}"/>
              </a:ext>
            </a:extLst>
          </p:cNvPr>
          <p:cNvGrpSpPr/>
          <p:nvPr/>
        </p:nvGrpSpPr>
        <p:grpSpPr>
          <a:xfrm>
            <a:off x="330200" y="3331104"/>
            <a:ext cx="11531600" cy="1423012"/>
            <a:chOff x="330200" y="2717494"/>
            <a:chExt cx="11531600" cy="14230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72C180-D495-4AF5-9B99-967FBF87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" y="2717494"/>
              <a:ext cx="11531600" cy="1423012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A483AFA-6749-A202-B6C2-B50CE6A79DC9}"/>
                </a:ext>
              </a:extLst>
            </p:cNvPr>
            <p:cNvSpPr/>
            <p:nvPr/>
          </p:nvSpPr>
          <p:spPr>
            <a:xfrm>
              <a:off x="5886450" y="3232150"/>
              <a:ext cx="469900" cy="3937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4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24F9-8352-972C-C68D-CDCA6E12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구현들의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Oracle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비용 측정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B3528E-75EB-7082-2381-8BA88958E05C}"/>
              </a:ext>
            </a:extLst>
          </p:cNvPr>
          <p:cNvGrpSpPr/>
          <p:nvPr/>
        </p:nvGrpSpPr>
        <p:grpSpPr>
          <a:xfrm>
            <a:off x="96253" y="969910"/>
            <a:ext cx="11995484" cy="5948248"/>
            <a:chOff x="298784" y="102446"/>
            <a:chExt cx="11805827" cy="65769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F9E229-2036-19B8-D115-EE2D98CBCB1D}"/>
                </a:ext>
              </a:extLst>
            </p:cNvPr>
            <p:cNvGrpSpPr/>
            <p:nvPr/>
          </p:nvGrpSpPr>
          <p:grpSpPr>
            <a:xfrm>
              <a:off x="3231849" y="3425188"/>
              <a:ext cx="2773680" cy="3254165"/>
              <a:chOff x="3342640" y="3425188"/>
              <a:chExt cx="3423920" cy="325416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4" name="차트 43">
                    <a:extLst>
                      <a:ext uri="{FF2B5EF4-FFF2-40B4-BE49-F238E27FC236}">
                        <a16:creationId xmlns:a16="http://schemas.microsoft.com/office/drawing/2014/main" id="{80696972-F7F6-3A75-045E-604C5C32E8F4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711341438"/>
                      </p:ext>
                    </p:extLst>
                  </p:nvPr>
                </p:nvGraphicFramePr>
                <p:xfrm>
                  <a:off x="3342640" y="3425188"/>
                  <a:ext cx="3423920" cy="325416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</mc:Choice>
            <mc:Fallback xmlns="">
              <p:graphicFrame>
                <p:nvGraphicFramePr>
                  <p:cNvPr id="44" name="차트 43">
                    <a:extLst>
                      <a:ext uri="{FF2B5EF4-FFF2-40B4-BE49-F238E27FC236}">
                        <a16:creationId xmlns:a16="http://schemas.microsoft.com/office/drawing/2014/main" id="{80696972-F7F6-3A75-045E-604C5C32E8F4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711341438"/>
                      </p:ext>
                    </p:extLst>
                  </p:nvPr>
                </p:nvGraphicFramePr>
                <p:xfrm>
                  <a:off x="3342640" y="3425188"/>
                  <a:ext cx="3423920" cy="325416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FED47C-89EB-BD11-AF21-07C89D05868D}"/>
                  </a:ext>
                </a:extLst>
              </p:cNvPr>
              <p:cNvSpPr txBox="1"/>
              <p:nvPr/>
            </p:nvSpPr>
            <p:spPr>
              <a:xfrm>
                <a:off x="4351285" y="6307533"/>
                <a:ext cx="2194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R3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디멘션 증가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500A226-BF88-99D4-B478-22334074FA52}"/>
                </a:ext>
              </a:extLst>
            </p:cNvPr>
            <p:cNvGrpSpPr/>
            <p:nvPr/>
          </p:nvGrpSpPr>
          <p:grpSpPr>
            <a:xfrm>
              <a:off x="298784" y="3425188"/>
              <a:ext cx="2773680" cy="3254165"/>
              <a:chOff x="3342640" y="102446"/>
              <a:chExt cx="3423920" cy="3395134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2" name="차트 41">
                    <a:extLst>
                      <a:ext uri="{FF2B5EF4-FFF2-40B4-BE49-F238E27FC236}">
                        <a16:creationId xmlns:a16="http://schemas.microsoft.com/office/drawing/2014/main" id="{33ECDD28-1D06-A357-8727-183CC91CAE8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4025319567"/>
                      </p:ext>
                    </p:extLst>
                  </p:nvPr>
                </p:nvGraphicFramePr>
                <p:xfrm>
                  <a:off x="3342640" y="102446"/>
                  <a:ext cx="3423920" cy="3395134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4"/>
                  </a:graphicData>
                </a:graphic>
              </p:graphicFrame>
            </mc:Choice>
            <mc:Fallback xmlns="">
              <p:graphicFrame>
                <p:nvGraphicFramePr>
                  <p:cNvPr id="42" name="차트 41">
                    <a:extLst>
                      <a:ext uri="{FF2B5EF4-FFF2-40B4-BE49-F238E27FC236}">
                        <a16:creationId xmlns:a16="http://schemas.microsoft.com/office/drawing/2014/main" id="{33ECDD28-1D06-A357-8727-183CC91CAE8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4025319567"/>
                      </p:ext>
                    </p:extLst>
                  </p:nvPr>
                </p:nvGraphicFramePr>
                <p:xfrm>
                  <a:off x="3342640" y="102446"/>
                  <a:ext cx="3423920" cy="3395134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5"/>
                  </a:graphicData>
                </a:graphic>
              </p:graphicFrame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EC4AB8-0669-8A9C-A3FE-EB8E830DDFB8}"/>
                  </a:ext>
                </a:extLst>
              </p:cNvPr>
              <p:cNvSpPr txBox="1"/>
              <p:nvPr/>
            </p:nvSpPr>
            <p:spPr>
              <a:xfrm>
                <a:off x="4338319" y="3120985"/>
                <a:ext cx="2194560" cy="27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R2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디멘션 증가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E93BBB4-9993-23A1-FDB8-1A740CBE0890}"/>
                </a:ext>
              </a:extLst>
            </p:cNvPr>
            <p:cNvGrpSpPr/>
            <p:nvPr/>
          </p:nvGrpSpPr>
          <p:grpSpPr>
            <a:xfrm>
              <a:off x="298784" y="102446"/>
              <a:ext cx="2491740" cy="3254165"/>
              <a:chOff x="111760" y="102447"/>
              <a:chExt cx="3141980" cy="3395133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차트 39">
                    <a:extLst>
                      <a:ext uri="{FF2B5EF4-FFF2-40B4-BE49-F238E27FC236}">
                        <a16:creationId xmlns:a16="http://schemas.microsoft.com/office/drawing/2014/main" id="{F4914CFE-C9CE-23EA-65A6-BEB163785F17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896993527"/>
                      </p:ext>
                    </p:extLst>
                  </p:nvPr>
                </p:nvGraphicFramePr>
                <p:xfrm>
                  <a:off x="111760" y="102447"/>
                  <a:ext cx="3141980" cy="3395133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</mc:Choice>
            <mc:Fallback xmlns="">
              <p:graphicFrame>
                <p:nvGraphicFramePr>
                  <p:cNvPr id="40" name="차트 39">
                    <a:extLst>
                      <a:ext uri="{FF2B5EF4-FFF2-40B4-BE49-F238E27FC236}">
                        <a16:creationId xmlns:a16="http://schemas.microsoft.com/office/drawing/2014/main" id="{F4914CFE-C9CE-23EA-65A6-BEB163785F17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896993527"/>
                      </p:ext>
                    </p:extLst>
                  </p:nvPr>
                </p:nvGraphicFramePr>
                <p:xfrm>
                  <a:off x="111760" y="102447"/>
                  <a:ext cx="3141980" cy="3395133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7"/>
                  </a:graphicData>
                </a:graphic>
              </p:graphicFrame>
            </mc:Fallback>
          </mc:AlternateContent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36720D-6D19-652C-F1F3-07F5E96FAFCA}"/>
                  </a:ext>
                </a:extLst>
              </p:cNvPr>
              <p:cNvSpPr txBox="1"/>
              <p:nvPr/>
            </p:nvSpPr>
            <p:spPr>
              <a:xfrm>
                <a:off x="1005429" y="3179320"/>
                <a:ext cx="2194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D2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랭크 증가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619D083-26F3-8EF2-6646-37D02F00889E}"/>
                </a:ext>
              </a:extLst>
            </p:cNvPr>
            <p:cNvGrpSpPr/>
            <p:nvPr/>
          </p:nvGrpSpPr>
          <p:grpSpPr>
            <a:xfrm>
              <a:off x="6005529" y="102446"/>
              <a:ext cx="2773680" cy="3322742"/>
              <a:chOff x="8156074" y="3425188"/>
              <a:chExt cx="3352800" cy="324993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" name="차트 37">
                    <a:extLst>
                      <a:ext uri="{FF2B5EF4-FFF2-40B4-BE49-F238E27FC236}">
                        <a16:creationId xmlns:a16="http://schemas.microsoft.com/office/drawing/2014/main" id="{8D1E6237-1F0A-191F-ADDA-A59872286506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07064904"/>
                      </p:ext>
                    </p:extLst>
                  </p:nvPr>
                </p:nvGraphicFramePr>
                <p:xfrm>
                  <a:off x="8156074" y="3425188"/>
                  <a:ext cx="3352800" cy="324993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8"/>
                  </a:graphicData>
                </a:graphic>
              </p:graphicFrame>
            </mc:Choice>
            <mc:Fallback xmlns="">
              <p:graphicFrame>
                <p:nvGraphicFramePr>
                  <p:cNvPr id="38" name="차트 37">
                    <a:extLst>
                      <a:ext uri="{FF2B5EF4-FFF2-40B4-BE49-F238E27FC236}">
                        <a16:creationId xmlns:a16="http://schemas.microsoft.com/office/drawing/2014/main" id="{8D1E6237-1F0A-191F-ADDA-A59872286506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07064904"/>
                      </p:ext>
                    </p:extLst>
                  </p:nvPr>
                </p:nvGraphicFramePr>
                <p:xfrm>
                  <a:off x="8156074" y="3425188"/>
                  <a:ext cx="3352800" cy="324993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9"/>
                  </a:graphicData>
                </a:graphic>
              </p:graphicFrame>
            </mc:Fallback>
          </mc:AlternateContent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C14090-7288-A774-F005-B43EF1E170E0}"/>
                  </a:ext>
                </a:extLst>
              </p:cNvPr>
              <p:cNvSpPr txBox="1"/>
              <p:nvPr/>
            </p:nvSpPr>
            <p:spPr>
              <a:xfrm>
                <a:off x="9207595" y="6296559"/>
                <a:ext cx="2194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D4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랭크 증가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990663-D7C9-AA4E-3B86-DE5EA8CCA445}"/>
                </a:ext>
              </a:extLst>
            </p:cNvPr>
            <p:cNvGrpSpPr/>
            <p:nvPr/>
          </p:nvGrpSpPr>
          <p:grpSpPr>
            <a:xfrm>
              <a:off x="6005529" y="3432813"/>
              <a:ext cx="2773680" cy="3246540"/>
              <a:chOff x="7275334" y="3180309"/>
              <a:chExt cx="3055620" cy="332274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차트 35">
                    <a:extLst>
                      <a:ext uri="{FF2B5EF4-FFF2-40B4-BE49-F238E27FC236}">
                        <a16:creationId xmlns:a16="http://schemas.microsoft.com/office/drawing/2014/main" id="{0CDDBA2D-E981-A42A-FFA6-86BE05B0EAE6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407967474"/>
                      </p:ext>
                    </p:extLst>
                  </p:nvPr>
                </p:nvGraphicFramePr>
                <p:xfrm>
                  <a:off x="7275334" y="3180309"/>
                  <a:ext cx="3055620" cy="332274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0"/>
                  </a:graphicData>
                </a:graphic>
              </p:graphicFrame>
            </mc:Choice>
            <mc:Fallback xmlns="">
              <p:graphicFrame>
                <p:nvGraphicFramePr>
                  <p:cNvPr id="36" name="차트 35">
                    <a:extLst>
                      <a:ext uri="{FF2B5EF4-FFF2-40B4-BE49-F238E27FC236}">
                        <a16:creationId xmlns:a16="http://schemas.microsoft.com/office/drawing/2014/main" id="{0CDDBA2D-E981-A42A-FFA6-86BE05B0EAE6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407967474"/>
                      </p:ext>
                    </p:extLst>
                  </p:nvPr>
                </p:nvGraphicFramePr>
                <p:xfrm>
                  <a:off x="7275334" y="3180309"/>
                  <a:ext cx="3055620" cy="332274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1"/>
                  </a:graphicData>
                </a:graphic>
              </p:graphicFrame>
            </mc:Fallback>
          </mc:AlternateContent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C0DD3A-61F0-3186-9960-4DECA15A57AE}"/>
                  </a:ext>
                </a:extLst>
              </p:cNvPr>
              <p:cNvSpPr txBox="1"/>
              <p:nvPr/>
            </p:nvSpPr>
            <p:spPr>
              <a:xfrm>
                <a:off x="8136394" y="6134486"/>
                <a:ext cx="2194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R4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디멘션 증가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E58531-33E7-DA00-E436-C0BD7EEF5B0A}"/>
                </a:ext>
              </a:extLst>
            </p:cNvPr>
            <p:cNvGrpSpPr/>
            <p:nvPr/>
          </p:nvGrpSpPr>
          <p:grpSpPr>
            <a:xfrm>
              <a:off x="3231849" y="102446"/>
              <a:ext cx="2773680" cy="3254165"/>
              <a:chOff x="3623310" y="243416"/>
              <a:chExt cx="3055620" cy="325416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차트 33">
                    <a:extLst>
                      <a:ext uri="{FF2B5EF4-FFF2-40B4-BE49-F238E27FC236}">
                        <a16:creationId xmlns:a16="http://schemas.microsoft.com/office/drawing/2014/main" id="{FE64E614-69A6-EF22-63AB-A05524B32703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856101943"/>
                      </p:ext>
                    </p:extLst>
                  </p:nvPr>
                </p:nvGraphicFramePr>
                <p:xfrm>
                  <a:off x="3623310" y="243416"/>
                  <a:ext cx="3055620" cy="325416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2"/>
                  </a:graphicData>
                </a:graphic>
              </p:graphicFrame>
            </mc:Choice>
            <mc:Fallback xmlns="">
              <p:graphicFrame>
                <p:nvGraphicFramePr>
                  <p:cNvPr id="34" name="차트 33">
                    <a:extLst>
                      <a:ext uri="{FF2B5EF4-FFF2-40B4-BE49-F238E27FC236}">
                        <a16:creationId xmlns:a16="http://schemas.microsoft.com/office/drawing/2014/main" id="{FE64E614-69A6-EF22-63AB-A05524B32703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856101943"/>
                      </p:ext>
                    </p:extLst>
                  </p:nvPr>
                </p:nvGraphicFramePr>
                <p:xfrm>
                  <a:off x="3623310" y="243416"/>
                  <a:ext cx="3055620" cy="325416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3"/>
                  </a:graphicData>
                </a:graphic>
              </p:graphicFrame>
            </mc:Fallback>
          </mc:AlternateContent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905849-B402-25D8-29DC-4F8345A5C3A7}"/>
                  </a:ext>
                </a:extLst>
              </p:cNvPr>
              <p:cNvSpPr txBox="1"/>
              <p:nvPr/>
            </p:nvSpPr>
            <p:spPr>
              <a:xfrm>
                <a:off x="4405426" y="3187104"/>
                <a:ext cx="2194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D3</a:t>
                </a:r>
                <a:r>
                  <a:rPr kumimoji="1" lang="ko-KR" altLang="en-US" sz="11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랭크 증가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820000-D3E0-50E4-C59B-26E55C9160EC}"/>
                </a:ext>
              </a:extLst>
            </p:cNvPr>
            <p:cNvGrpSpPr/>
            <p:nvPr/>
          </p:nvGrpSpPr>
          <p:grpSpPr>
            <a:xfrm>
              <a:off x="9220533" y="1599031"/>
              <a:ext cx="2866387" cy="3406564"/>
              <a:chOff x="8025040" y="-648926"/>
              <a:chExt cx="3538361" cy="3406564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차트 31">
                    <a:extLst>
                      <a:ext uri="{FF2B5EF4-FFF2-40B4-BE49-F238E27FC236}">
                        <a16:creationId xmlns:a16="http://schemas.microsoft.com/office/drawing/2014/main" id="{27B45CAD-4A89-7C64-461F-954809125E5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76671972"/>
                      </p:ext>
                    </p:extLst>
                  </p:nvPr>
                </p:nvGraphicFramePr>
                <p:xfrm>
                  <a:off x="8025040" y="-648926"/>
                  <a:ext cx="3423920" cy="3406564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4"/>
                  </a:graphicData>
                </a:graphic>
              </p:graphicFrame>
            </mc:Choice>
            <mc:Fallback xmlns="">
              <p:graphicFrame>
                <p:nvGraphicFramePr>
                  <p:cNvPr id="32" name="차트 31">
                    <a:extLst>
                      <a:ext uri="{FF2B5EF4-FFF2-40B4-BE49-F238E27FC236}">
                        <a16:creationId xmlns:a16="http://schemas.microsoft.com/office/drawing/2014/main" id="{27B45CAD-4A89-7C64-461F-954809125E5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76671972"/>
                      </p:ext>
                    </p:extLst>
                  </p:nvPr>
                </p:nvGraphicFramePr>
                <p:xfrm>
                  <a:off x="8025040" y="-648926"/>
                  <a:ext cx="3423920" cy="3406564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5"/>
                  </a:graphicData>
                </a:graphic>
              </p:graphicFrame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ECE560-2EBB-1843-51CA-096890C19102}"/>
                  </a:ext>
                </a:extLst>
              </p:cNvPr>
              <p:cNvSpPr txBox="1"/>
              <p:nvPr/>
            </p:nvSpPr>
            <p:spPr>
              <a:xfrm>
                <a:off x="8866411" y="2385338"/>
                <a:ext cx="2696990" cy="28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R2D2</a:t>
                </a:r>
                <a:r>
                  <a:rPr kumimoji="1" lang="ko-KR" altLang="en-US" sz="11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랭크</a:t>
                </a:r>
                <a:r>
                  <a:rPr kumimoji="1" lang="en-US" altLang="ko-KR" sz="11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kumimoji="1" lang="ko-KR" altLang="en-US" sz="11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디멘션 동시 증가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3FDE0C7-5F2B-1F69-C938-F8E8C5D99D73}"/>
                    </a:ext>
                  </a:extLst>
                </p:cNvPr>
                <p:cNvSpPr txBox="1"/>
                <p:nvPr/>
              </p:nvSpPr>
              <p:spPr>
                <a:xfrm>
                  <a:off x="1682058" y="1939975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𝟓𝟖𝟐𝟎𝟑𝟕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3FDE0C7-5F2B-1F69-C938-F8E8C5D99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58" y="1939975"/>
                  <a:ext cx="886086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7E6183-B67D-6367-1819-9C48D9E772E4}"/>
                    </a:ext>
                  </a:extLst>
                </p:cNvPr>
                <p:cNvSpPr txBox="1"/>
                <p:nvPr/>
              </p:nvSpPr>
              <p:spPr>
                <a:xfrm>
                  <a:off x="2055553" y="1403230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𝟖𝟏𝟏𝟖𝟏𝟗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7E6183-B67D-6367-1819-9C48D9E77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553" y="1403230"/>
                  <a:ext cx="886086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18551B3-B7DF-222F-4934-52DCDE639ACB}"/>
                    </a:ext>
                  </a:extLst>
                </p:cNvPr>
                <p:cNvSpPr txBox="1"/>
                <p:nvPr/>
              </p:nvSpPr>
              <p:spPr>
                <a:xfrm>
                  <a:off x="4779114" y="1939975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𝟏𝟑𝟗𝟗𝟒𝟑𝟖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18551B3-B7DF-222F-4934-52DCDE639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114" y="1939975"/>
                  <a:ext cx="886086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E7F2951-8EA0-9BFA-7E00-D7133988D5E6}"/>
                    </a:ext>
                  </a:extLst>
                </p:cNvPr>
                <p:cNvSpPr txBox="1"/>
                <p:nvPr/>
              </p:nvSpPr>
              <p:spPr>
                <a:xfrm>
                  <a:off x="5152609" y="1403230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𝟏𝟗𝟕𝟕𝟖𝟐𝟒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E7F2951-8EA0-9BFA-7E00-D7133988D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609" y="1403230"/>
                  <a:ext cx="886086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B5F2F99-B48E-68AB-6F9A-3939A4248A88}"/>
                    </a:ext>
                  </a:extLst>
                </p:cNvPr>
                <p:cNvSpPr txBox="1"/>
                <p:nvPr/>
              </p:nvSpPr>
              <p:spPr>
                <a:xfrm>
                  <a:off x="7599004" y="1932350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𝟑𝟐𝟐𝟎𝟎𝟕𝟐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B5F2F99-B48E-68AB-6F9A-3939A424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004" y="1932350"/>
                  <a:ext cx="886086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2D5C6CE-38CF-07C3-E895-329A83BC72C0}"/>
                    </a:ext>
                  </a:extLst>
                </p:cNvPr>
                <p:cNvSpPr txBox="1"/>
                <p:nvPr/>
              </p:nvSpPr>
              <p:spPr>
                <a:xfrm>
                  <a:off x="7972499" y="1395605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𝟒𝟒𝟐𝟕𝟕𝟔𝟒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2D5C6CE-38CF-07C3-E895-329A83BC7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499" y="1395605"/>
                  <a:ext cx="886086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583D00-4E50-88F5-AF26-6C51F4835B50}"/>
                </a:ext>
              </a:extLst>
            </p:cNvPr>
            <p:cNvSpPr txBox="1"/>
            <p:nvPr/>
          </p:nvSpPr>
          <p:spPr>
            <a:xfrm>
              <a:off x="8305881" y="886593"/>
              <a:ext cx="1089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1048</a:t>
              </a:r>
              <a:r>
                <a:rPr lang="ko-KR" altLang="en-US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1996</a:t>
              </a:r>
              <a:endParaRPr lang="ko-KR" altLang="en-US" sz="11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8F21CD-1003-0A54-D868-60EFF1874B91}"/>
                </a:ext>
              </a:extLst>
            </p:cNvPr>
            <p:cNvSpPr txBox="1"/>
            <p:nvPr/>
          </p:nvSpPr>
          <p:spPr>
            <a:xfrm>
              <a:off x="10996945" y="2178571"/>
              <a:ext cx="1089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1048</a:t>
              </a:r>
              <a:r>
                <a:rPr lang="ko-KR" altLang="en-US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1996</a:t>
              </a:r>
              <a:endParaRPr lang="ko-KR" altLang="en-US" sz="11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E4057-EB77-E302-ED24-8D65CBF04F59}"/>
                </a:ext>
              </a:extLst>
            </p:cNvPr>
            <p:cNvSpPr txBox="1"/>
            <p:nvPr/>
          </p:nvSpPr>
          <p:spPr>
            <a:xfrm>
              <a:off x="8305881" y="4209335"/>
              <a:ext cx="1089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1048</a:t>
              </a:r>
              <a:r>
                <a:rPr lang="ko-KR" altLang="en-US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1996</a:t>
              </a:r>
              <a:endParaRPr lang="ko-KR" altLang="en-US" sz="11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D5078F-6305-D964-E266-C393E8F02CC0}"/>
                    </a:ext>
                  </a:extLst>
                </p:cNvPr>
                <p:cNvSpPr txBox="1"/>
                <p:nvPr/>
              </p:nvSpPr>
              <p:spPr>
                <a:xfrm>
                  <a:off x="1682058" y="5368574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𝟕𝟐𝟔𝟖𝟖𝟒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D5078F-6305-D964-E266-C393E8F02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58" y="5368574"/>
                  <a:ext cx="886086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6A38E1-AC58-C27C-2BFD-777238EE4BD4}"/>
                    </a:ext>
                  </a:extLst>
                </p:cNvPr>
                <p:cNvSpPr txBox="1"/>
                <p:nvPr/>
              </p:nvSpPr>
              <p:spPr>
                <a:xfrm>
                  <a:off x="2186378" y="4770553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𝟏𝟓𝟔𝟐𝟐𝟗𝟐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6A38E1-AC58-C27C-2BFD-777238EE4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378" y="4770553"/>
                  <a:ext cx="886086" cy="2462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6C70F78-B597-71A1-8C8D-EBE6FDFEBCEE}"/>
                    </a:ext>
                  </a:extLst>
                </p:cNvPr>
                <p:cNvSpPr txBox="1"/>
                <p:nvPr/>
              </p:nvSpPr>
              <p:spPr>
                <a:xfrm>
                  <a:off x="4679102" y="5368574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𝟏𝟓𝟒𝟒𝟐𝟖𝟓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6C70F78-B597-71A1-8C8D-EBE6FDFEB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102" y="5368574"/>
                  <a:ext cx="886086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E8DF4E-99FC-3353-C211-891F9C8EA21A}"/>
                    </a:ext>
                  </a:extLst>
                </p:cNvPr>
                <p:cNvSpPr txBox="1"/>
                <p:nvPr/>
              </p:nvSpPr>
              <p:spPr>
                <a:xfrm>
                  <a:off x="5183422" y="4770553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𝟑𝟑𝟖𝟐𝟗𝟐𝟔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E8DF4E-99FC-3353-C211-891F9C8EA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422" y="4770553"/>
                  <a:ext cx="886086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C226F6-D360-3385-D966-B3FA8DA85087}"/>
                    </a:ext>
                  </a:extLst>
                </p:cNvPr>
                <p:cNvSpPr txBox="1"/>
                <p:nvPr/>
              </p:nvSpPr>
              <p:spPr>
                <a:xfrm>
                  <a:off x="7508185" y="5369815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𝟐𝟕𝟏𝟎𝟐𝟗𝟎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C226F6-D360-3385-D966-B3FA8DA85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185" y="5369815"/>
                  <a:ext cx="886086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180D80-96CA-D33E-5524-86AB47C95BC8}"/>
                    </a:ext>
                  </a:extLst>
                </p:cNvPr>
                <p:cNvSpPr txBox="1"/>
                <p:nvPr/>
              </p:nvSpPr>
              <p:spPr>
                <a:xfrm>
                  <a:off x="8012505" y="4771794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𝟓𝟖𝟑𝟐𝟖𝟔𝟔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180D80-96CA-D33E-5524-86AB47C95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05" y="4771794"/>
                  <a:ext cx="886086" cy="2462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22174B-8D19-C737-5282-161F63F27132}"/>
                    </a:ext>
                  </a:extLst>
                </p:cNvPr>
                <p:cNvSpPr txBox="1"/>
                <p:nvPr/>
              </p:nvSpPr>
              <p:spPr>
                <a:xfrm>
                  <a:off x="10682684" y="3943933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𝟐𝟏𝟐𝟔𝟑𝟐𝟐</m:t>
                        </m:r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22174B-8D19-C737-5282-161F63F27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84" y="3943933"/>
                  <a:ext cx="886086" cy="2462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53343A5-F4DF-CD52-C50A-690C988FF6A0}"/>
                    </a:ext>
                  </a:extLst>
                </p:cNvPr>
                <p:cNvSpPr txBox="1"/>
                <p:nvPr/>
              </p:nvSpPr>
              <p:spPr>
                <a:xfrm>
                  <a:off x="11218525" y="3268580"/>
                  <a:ext cx="8860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𝟕𝟖𝟏𝟎𝟔𝟗𝟎</m:t>
                        </m:r>
                        <m:r>
                          <a:rPr lang="en-US" altLang="ko-KR" sz="1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53343A5-F4DF-CD52-C50A-690C988FF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8525" y="3268580"/>
                  <a:ext cx="886086" cy="2462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778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24F9-8352-972C-C68D-CDCA6E12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구현들의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Oracle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비용 측정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해석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FCEAC-4A1C-E37B-DA00-43E5415A2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4558" cy="5057775"/>
          </a:xfrm>
        </p:spPr>
        <p:txBody>
          <a:bodyPr>
            <a:normAutofit/>
          </a:bodyPr>
          <a:lstStyle/>
          <a:p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동일하게 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씩 스케일 업 할 때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Dimension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증가가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Rank 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증가보다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Quantum Cost 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증가에 더 많은 영향을 미침</a:t>
            </a:r>
            <a:endParaRPr lang="en-US" altLang="ko-KR" sz="19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Dimension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Rank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늘릴 때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증가량이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비슷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(1.3~1.4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그래프 상에서 약간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linear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한 모양새에 더 가까운 듯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..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현재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디멘션에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따라 랭크업에 대한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증가량이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커지긴 함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Rank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Dimension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늘릴 때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증가량이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크게 증가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 이상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exponential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하게 증가할 것으로 보임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..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당연하지만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Rank / Dimension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커질수록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Quantum Cost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증가량도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커짐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그래프는 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Oracle</a:t>
            </a:r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대한 비용이며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Grover 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비용은 이보다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 이상 커질 것 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(Grover </a:t>
            </a:r>
            <a:r>
              <a:rPr lang="ko-KR" altLang="en-US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 </a:t>
            </a:r>
            <a:r>
              <a:rPr lang="en-US" altLang="ko-KR" sz="1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iteration)</a:t>
            </a:r>
          </a:p>
          <a:p>
            <a:pPr lvl="1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Grover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적용으로 인해 약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적절한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iteration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클 경우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비용 증가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저번 실험에 의하면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iteration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많아질수록 공격 비용의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증가량이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증가함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lvl="1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R2D2, R3D3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실행해 본 결과 오라클의 약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배의 자원 필요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(iteration=1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 경우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20653E-04B6-A1B9-7F72-8E0272A89DA3}"/>
              </a:ext>
            </a:extLst>
          </p:cNvPr>
          <p:cNvGrpSpPr/>
          <p:nvPr/>
        </p:nvGrpSpPr>
        <p:grpSpPr>
          <a:xfrm>
            <a:off x="3285753" y="5344228"/>
            <a:ext cx="5925377" cy="1134778"/>
            <a:chOff x="5803582" y="3557538"/>
            <a:chExt cx="5925377" cy="11347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33EC59-0752-72BA-ABCD-6F0E95E37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2" t="14865" r="555" b="7948"/>
            <a:stretch/>
          </p:blipFill>
          <p:spPr>
            <a:xfrm>
              <a:off x="5803582" y="4148185"/>
              <a:ext cx="5925377" cy="544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B1BB894-3BF9-812C-8AAE-7AA7D3646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35"/>
            <a:stretch/>
          </p:blipFill>
          <p:spPr>
            <a:xfrm>
              <a:off x="5803582" y="3557538"/>
              <a:ext cx="5925377" cy="544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C9D139-C74B-3F85-61A7-F88EC63B1217}"/>
              </a:ext>
            </a:extLst>
          </p:cNvPr>
          <p:cNvSpPr txBox="1"/>
          <p:nvPr/>
        </p:nvSpPr>
        <p:spPr>
          <a:xfrm>
            <a:off x="2472490" y="5575650"/>
            <a:ext cx="73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F48A4-064A-14E6-A94E-C8CE89589159}"/>
              </a:ext>
            </a:extLst>
          </p:cNvPr>
          <p:cNvSpPr txBox="1"/>
          <p:nvPr/>
        </p:nvSpPr>
        <p:spPr>
          <a:xfrm>
            <a:off x="2472490" y="6171229"/>
            <a:ext cx="73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42966BC-D31D-4D75-0DE0-F7FFAD2220C0}"/>
              </a:ext>
            </a:extLst>
          </p:cNvPr>
          <p:cNvSpPr/>
          <p:nvPr/>
        </p:nvSpPr>
        <p:spPr>
          <a:xfrm>
            <a:off x="3111295" y="5551586"/>
            <a:ext cx="168442" cy="35093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5836BB7F-0454-46E1-CDE8-CA9346ADADBC}"/>
              </a:ext>
            </a:extLst>
          </p:cNvPr>
          <p:cNvSpPr/>
          <p:nvPr/>
        </p:nvSpPr>
        <p:spPr>
          <a:xfrm>
            <a:off x="3111295" y="6127492"/>
            <a:ext cx="168442" cy="35093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4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E51F4-A4EB-B278-71A8-92240B90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71821-FA3A-96AB-AD7D-D5FD39832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큰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Rank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Dimension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및 비용 측정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대한 결과 그래프 작성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비용에 관한 그래프 작성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endParaRPr lang="en-US" altLang="ko-KR" sz="20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Noise</a:t>
            </a:r>
          </a:p>
          <a:p>
            <a:pPr lvl="1"/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노이즈가 첨가된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fake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hardware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있으나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아마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 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큐비트 전후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사용 가능</a:t>
            </a:r>
            <a:b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이전에 사용해봤던 경험에 의하면 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엄청 느림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방법 말고는 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게이트에 노이즈를 첨가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할 수 있음 </a:t>
            </a:r>
            <a:b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해당 부분은 논문이나 관련 정보를 찾아보고 오류율에 따른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Grover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를 위한 비용을 추정해 봐야 할 것으로 보임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..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QPE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정확도가 떨어질 경우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적절한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iteration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찾기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어려워짐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옳은 솔루션 도출 불가</a:t>
            </a:r>
            <a:b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위상 추정 큐비트의 수를 늘리기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반복 위상 추정이라는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Iterative QPE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사용한다고 하며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 시 적용 예정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306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8FF09A-21C7-D697-AA58-430CA53D46B0}"/>
              </a:ext>
            </a:extLst>
          </p:cNvPr>
          <p:cNvSpPr txBox="1"/>
          <p:nvPr/>
        </p:nvSpPr>
        <p:spPr>
          <a:xfrm>
            <a:off x="3782929" y="2551837"/>
            <a:ext cx="462614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25454</TotalTime>
  <Words>589</Words>
  <Application>Microsoft Office PowerPoint</Application>
  <PresentationFormat>와이드스크린</PresentationFormat>
  <Paragraphs>83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맑은 고딕</vt:lpstr>
      <vt:lpstr>Pretendard</vt:lpstr>
      <vt:lpstr>제목 테마</vt:lpstr>
      <vt:lpstr>NV Sieve on Grover</vt:lpstr>
      <vt:lpstr>저번 발표 이후 진행 사항</vt:lpstr>
      <vt:lpstr>Overflow 해결 방식 수정</vt:lpstr>
      <vt:lpstr>추가 구현들의 Oracle 비용 측정 (그래프)</vt:lpstr>
      <vt:lpstr>추가 구현들의 Oracle 비용 측정 (해석)</vt:lpstr>
      <vt:lpstr>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777</cp:revision>
  <dcterms:created xsi:type="dcterms:W3CDTF">2019-03-05T04:29:07Z</dcterms:created>
  <dcterms:modified xsi:type="dcterms:W3CDTF">2023-11-05T09:30:16Z</dcterms:modified>
</cp:coreProperties>
</file>